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5"/>
  </p:notesMasterIdLst>
  <p:handoutMasterIdLst>
    <p:handoutMasterId r:id="rId26"/>
  </p:handoutMasterIdLst>
  <p:sldIdLst>
    <p:sldId id="321" r:id="rId2"/>
    <p:sldId id="334" r:id="rId3"/>
    <p:sldId id="365" r:id="rId4"/>
    <p:sldId id="366" r:id="rId5"/>
    <p:sldId id="368" r:id="rId6"/>
    <p:sldId id="367" r:id="rId7"/>
    <p:sldId id="369" r:id="rId8"/>
    <p:sldId id="370" r:id="rId9"/>
    <p:sldId id="373" r:id="rId10"/>
    <p:sldId id="374" r:id="rId11"/>
    <p:sldId id="376" r:id="rId12"/>
    <p:sldId id="378" r:id="rId13"/>
    <p:sldId id="379" r:id="rId14"/>
    <p:sldId id="380" r:id="rId15"/>
    <p:sldId id="382" r:id="rId16"/>
    <p:sldId id="381" r:id="rId17"/>
    <p:sldId id="383" r:id="rId18"/>
    <p:sldId id="372" r:id="rId19"/>
    <p:sldId id="377" r:id="rId20"/>
    <p:sldId id="384" r:id="rId21"/>
    <p:sldId id="385" r:id="rId22"/>
    <p:sldId id="386" r:id="rId23"/>
    <p:sldId id="387" r:id="rId24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6" autoAdjust="0"/>
    <p:restoredTop sz="79118" autoAdjust="0"/>
  </p:normalViewPr>
  <p:slideViewPr>
    <p:cSldViewPr snapToGrid="0">
      <p:cViewPr varScale="1">
        <p:scale>
          <a:sx n="56" d="100"/>
          <a:sy n="56" d="100"/>
        </p:scale>
        <p:origin x="89" y="170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30.01.2024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30.01.2024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50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11408116" cy="799561"/>
          </a:xfrm>
        </p:spPr>
        <p:txBody>
          <a:bodyPr/>
          <a:lstStyle/>
          <a:p>
            <a:r>
              <a:rPr lang="ru-RU" sz="8000" dirty="0"/>
              <a:t>Как я перестал бояться и полюбил </a:t>
            </a:r>
            <a:r>
              <a:rPr lang="ru-RU" sz="8000" dirty="0" err="1"/>
              <a:t>Gradle</a:t>
            </a:r>
            <a:endParaRPr lang="ru-RU" sz="8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730360B6-9BEA-4E7A-86BF-8226732A0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3341" y="9107764"/>
            <a:ext cx="3051175" cy="639763"/>
          </a:xfrm>
        </p:spPr>
        <p:txBody>
          <a:bodyPr/>
          <a:lstStyle/>
          <a:p>
            <a:r>
              <a:rPr lang="ru-RU" dirty="0" err="1"/>
              <a:t>Маеров</a:t>
            </a:r>
            <a:r>
              <a:rPr lang="ru-RU" dirty="0"/>
              <a:t> Тимофей</a:t>
            </a:r>
          </a:p>
        </p:txBody>
      </p:sp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793613-36FC-45A5-85ED-CEA2DDE9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38" y="2912351"/>
            <a:ext cx="8734425" cy="50196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39BA9D-1089-48BE-821C-D6E88D767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75" y="2926638"/>
            <a:ext cx="7696200" cy="4991100"/>
          </a:xfrm>
          <a:prstGeom prst="rect">
            <a:avLst/>
          </a:prstGeom>
        </p:spPr>
      </p:pic>
      <p:sp>
        <p:nvSpPr>
          <p:cNvPr id="7" name="Текст 212">
            <a:extLst>
              <a:ext uri="{FF2B5EF4-FFF2-40B4-BE49-F238E27FC236}">
                <a16:creationId xmlns:a16="http://schemas.microsoft.com/office/drawing/2014/main" id="{989A3C5E-81EB-4B1A-8B21-653DF890312A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6600" dirty="0"/>
              <a:t>Plugin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539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12">
            <a:extLst>
              <a:ext uri="{FF2B5EF4-FFF2-40B4-BE49-F238E27FC236}">
                <a16:creationId xmlns:a16="http://schemas.microsoft.com/office/drawing/2014/main" id="{989A3C5E-81EB-4B1A-8B21-653DF890312A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6600" dirty="0"/>
              <a:t>Plugin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2F9071-0851-42F9-ACD9-11C9E134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23" y="2909525"/>
            <a:ext cx="8734425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AF231D-EF4C-4ABC-94B3-44E1CA00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06" y="927100"/>
            <a:ext cx="8877300" cy="94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68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1CB858-15B7-4000-9F19-384ED811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56" y="1550987"/>
            <a:ext cx="9372600" cy="82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06133B-94EA-497D-A39A-0E9B7EC5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29" y="2406959"/>
            <a:ext cx="14838468" cy="50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1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CA23CD06-7F37-4605-9657-1177E0020635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b="1" dirty="0"/>
              <a:t>Configuration</a:t>
            </a:r>
            <a:r>
              <a:rPr lang="ru-RU" b="1" dirty="0"/>
              <a:t> </a:t>
            </a:r>
            <a:r>
              <a:rPr lang="en-US" b="1" dirty="0"/>
              <a:t>phase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C87E073-968B-4D21-80AA-50295F7957F4}"/>
              </a:ext>
            </a:extLst>
          </p:cNvPr>
          <p:cNvSpPr/>
          <p:nvPr/>
        </p:nvSpPr>
        <p:spPr>
          <a:xfrm>
            <a:off x="2169994" y="4380928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204C690-052D-4D8B-A60B-88355982B2CB}"/>
              </a:ext>
            </a:extLst>
          </p:cNvPr>
          <p:cNvSpPr/>
          <p:nvPr/>
        </p:nvSpPr>
        <p:spPr>
          <a:xfrm>
            <a:off x="7453952" y="4380930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accessor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0D88F91-934B-42D8-96C9-AA5A534F7C18}"/>
              </a:ext>
            </a:extLst>
          </p:cNvPr>
          <p:cNvSpPr/>
          <p:nvPr/>
        </p:nvSpPr>
        <p:spPr>
          <a:xfrm>
            <a:off x="12449033" y="4380929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87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>
            <a:extLst>
              <a:ext uri="{FF2B5EF4-FFF2-40B4-BE49-F238E27FC236}">
                <a16:creationId xmlns:a16="http://schemas.microsoft.com/office/drawing/2014/main" id="{75F28788-4FE9-4B4F-AA02-F02B01DCF8E5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Accessor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8A776A-0CE0-4583-98E8-3534E279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716" y="2804614"/>
            <a:ext cx="13956267" cy="79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0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F30E9A4-9F63-4FDD-81D8-9D62343913E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3B94FD-0DA5-46CC-BBAE-AEC1542A34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66A0AF-ADF0-484C-87C4-33FB62A5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97" y="4121387"/>
            <a:ext cx="12515750" cy="4899783"/>
          </a:xfrm>
          <a:prstGeom prst="rect">
            <a:avLst/>
          </a:prstGeom>
        </p:spPr>
      </p:pic>
      <p:sp>
        <p:nvSpPr>
          <p:cNvPr id="5" name="Текст 212">
            <a:extLst>
              <a:ext uri="{FF2B5EF4-FFF2-40B4-BE49-F238E27FC236}">
                <a16:creationId xmlns:a16="http://schemas.microsoft.com/office/drawing/2014/main" id="{A317829F-1B95-4E91-8435-73176181792F}"/>
              </a:ext>
            </a:extLst>
          </p:cNvPr>
          <p:cNvSpPr txBox="1">
            <a:spLocks/>
          </p:cNvSpPr>
          <p:nvPr/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6600" dirty="0"/>
              <a:t>Accessor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9082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52ADD2-11C1-483A-8C02-C25EACF0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35" y="464024"/>
            <a:ext cx="11191113" cy="103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2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FAA71-B966-4E6C-8527-9C633E18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002" y="1133698"/>
            <a:ext cx="13840061" cy="971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988340" y="946285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ru-RU" sz="6600" dirty="0"/>
              <a:t>О себе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5972A-F77C-4384-829D-D7006F26232A}"/>
              </a:ext>
            </a:extLst>
          </p:cNvPr>
          <p:cNvSpPr txBox="1"/>
          <p:nvPr/>
        </p:nvSpPr>
        <p:spPr>
          <a:xfrm>
            <a:off x="3175906" y="2808515"/>
            <a:ext cx="14932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7 лет разрабатываю </a:t>
            </a:r>
            <a:r>
              <a:rPr lang="ru-RU" sz="3600" dirty="0" err="1"/>
              <a:t>бекенд</a:t>
            </a:r>
            <a:r>
              <a:rPr lang="ru-RU" sz="3600" dirty="0"/>
              <a:t> в Тинькофф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Разрабатывал </a:t>
            </a:r>
            <a:r>
              <a:rPr lang="en-US" sz="3600" dirty="0"/>
              <a:t>BRMS, BPMS </a:t>
            </a:r>
            <a:r>
              <a:rPr lang="ru-RU" sz="3600" dirty="0"/>
              <a:t>для </a:t>
            </a:r>
            <a:r>
              <a:rPr lang="ru-RU" sz="3600" dirty="0" err="1"/>
              <a:t>ориджинешена</a:t>
            </a:r>
            <a:r>
              <a:rPr lang="ru-RU" sz="3600" dirty="0"/>
              <a:t> и скоринга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Очень люблю рассказывать и учить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Занимался </a:t>
            </a:r>
            <a:r>
              <a:rPr lang="ru-RU" sz="3600" dirty="0" err="1"/>
              <a:t>автоматезацией</a:t>
            </a:r>
            <a:r>
              <a:rPr lang="ru-RU" sz="3600" dirty="0"/>
              <a:t> тестирования и </a:t>
            </a:r>
            <a:r>
              <a:rPr lang="en-US" sz="3600" dirty="0"/>
              <a:t>ci/cd </a:t>
            </a:r>
            <a:r>
              <a:rPr lang="ru-RU" sz="3600" dirty="0"/>
              <a:t>процессами в отделе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Написал более 5 </a:t>
            </a:r>
            <a:r>
              <a:rPr lang="ru-RU" sz="3600" dirty="0" err="1"/>
              <a:t>градл</a:t>
            </a:r>
            <a:r>
              <a:rPr lang="ru-RU" sz="3600" dirty="0"/>
              <a:t>-плагинов внутри компании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FCF7B1-6AF5-4DB5-815A-75BD3C05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506" y="198437"/>
            <a:ext cx="12534900" cy="109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2418550-B645-40A5-A0C5-345820412C7E}"/>
              </a:ext>
            </a:extLst>
          </p:cNvPr>
          <p:cNvSpPr/>
          <p:nvPr/>
        </p:nvSpPr>
        <p:spPr>
          <a:xfrm>
            <a:off x="2002249" y="8270537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  <a:r>
              <a:rPr lang="ru-RU" dirty="0"/>
              <a:t> </a:t>
            </a:r>
            <a:r>
              <a:rPr lang="en-US" dirty="0"/>
              <a:t>root project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BB4732E-C519-4791-9005-C3B3CBF49FED}"/>
              </a:ext>
            </a:extLst>
          </p:cNvPr>
          <p:cNvSpPr/>
          <p:nvPr/>
        </p:nvSpPr>
        <p:spPr>
          <a:xfrm>
            <a:off x="5790856" y="8270537"/>
            <a:ext cx="3398293" cy="169914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root project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8A74423-89A0-4CF4-8504-7D251DCC43D0}"/>
              </a:ext>
            </a:extLst>
          </p:cNvPr>
          <p:cNvSpPr/>
          <p:nvPr/>
        </p:nvSpPr>
        <p:spPr>
          <a:xfrm>
            <a:off x="9579459" y="8270537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Plugin Block</a:t>
            </a:r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13EDC16-F5BA-44BB-A12A-53A45A924AD3}"/>
              </a:ext>
            </a:extLst>
          </p:cNvPr>
          <p:cNvSpPr/>
          <p:nvPr/>
        </p:nvSpPr>
        <p:spPr>
          <a:xfrm>
            <a:off x="13368066" y="8270537"/>
            <a:ext cx="3398293" cy="1699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</a:t>
            </a:r>
            <a:r>
              <a:rPr lang="en-US" dirty="0" err="1"/>
              <a:t>build.gradle.kts</a:t>
            </a:r>
            <a:endParaRPr lang="en-US" dirty="0"/>
          </a:p>
          <a:p>
            <a:pPr algn="ctr"/>
            <a:r>
              <a:rPr lang="en-US" dirty="0"/>
              <a:t>sub project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C6ED66-56FD-4ECB-9D5A-9CCE45BB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157" y="873770"/>
            <a:ext cx="9520605" cy="63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F0DE99-ACBC-4E39-978F-2B4A03656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597" y="1011857"/>
            <a:ext cx="11036202" cy="95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1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95D2FCE-1167-4916-8762-EA3A1545F03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108ED9-4B95-49C7-89B2-470AF49098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34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</a:t>
            </a:r>
            <a:r>
              <a:rPr lang="ru-RU" sz="6600" dirty="0"/>
              <a:t>в 201</a:t>
            </a:r>
            <a:r>
              <a:rPr lang="en-US" sz="6600" dirty="0"/>
              <a:t>8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50044A-25B2-40ED-BA89-B97844B0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778" y="2872808"/>
            <a:ext cx="13382738" cy="70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1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</a:t>
            </a:r>
            <a:r>
              <a:rPr lang="ru-RU" sz="6600" dirty="0"/>
              <a:t>в 20</a:t>
            </a:r>
            <a:r>
              <a:rPr lang="en-US" sz="6600" dirty="0"/>
              <a:t>24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F7A09A-6A14-4EB1-AA55-AB8FA7F6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37" y="3049277"/>
            <a:ext cx="15024214" cy="630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1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dirty="0"/>
              <a:t>Domain-specific language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1CA25D-133C-4485-ABB4-38B99BADC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71" y="2734860"/>
            <a:ext cx="5655564" cy="27785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5D17F3-E968-459B-91EE-19A5A183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247" y="2827328"/>
            <a:ext cx="4467225" cy="26860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8D209C-B2D2-4EB1-88B0-D0AC19603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971" y="6778932"/>
            <a:ext cx="6743700" cy="3124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C19557-1DA3-497F-AD45-30E20E234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246" y="6796606"/>
            <a:ext cx="4467225" cy="32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32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API</a:t>
            </a:r>
            <a:endParaRPr lang="ru-RU" dirty="0"/>
          </a:p>
        </p:txBody>
      </p:sp>
      <p:sp>
        <p:nvSpPr>
          <p:cNvPr id="5" name="Текст 212">
            <a:extLst>
              <a:ext uri="{FF2B5EF4-FFF2-40B4-BE49-F238E27FC236}">
                <a16:creationId xmlns:a16="http://schemas.microsoft.com/office/drawing/2014/main" id="{3950C8B0-3BED-41C1-AE7C-75EFE05F0FE9}"/>
              </a:ext>
            </a:extLst>
          </p:cNvPr>
          <p:cNvSpPr txBox="1">
            <a:spLocks/>
          </p:cNvSpPr>
          <p:nvPr/>
        </p:nvSpPr>
        <p:spPr>
          <a:xfrm>
            <a:off x="3468601" y="2465615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Project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4398FF-0853-443C-BEC3-69E18A04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3" y="3805330"/>
            <a:ext cx="6373473" cy="6518325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239650B4-6A96-4B80-A311-947F0CAAC9B2}"/>
              </a:ext>
            </a:extLst>
          </p:cNvPr>
          <p:cNvSpPr/>
          <p:nvPr/>
        </p:nvSpPr>
        <p:spPr>
          <a:xfrm>
            <a:off x="15234557" y="3700369"/>
            <a:ext cx="3094266" cy="16818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api</a:t>
            </a:r>
            <a:endParaRPr lang="ru-RU" sz="480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FD31DDF-ECBA-4C8B-A8D8-511BFD0470AC}"/>
              </a:ext>
            </a:extLst>
          </p:cNvPr>
          <p:cNvSpPr/>
          <p:nvPr/>
        </p:nvSpPr>
        <p:spPr>
          <a:xfrm>
            <a:off x="15234557" y="5516921"/>
            <a:ext cx="3094266" cy="173899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test</a:t>
            </a:r>
            <a:endParaRPr lang="ru-RU" sz="480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178A215-33DF-4CA1-9E86-98FF8FDF749E}"/>
              </a:ext>
            </a:extLst>
          </p:cNvPr>
          <p:cNvSpPr/>
          <p:nvPr/>
        </p:nvSpPr>
        <p:spPr>
          <a:xfrm>
            <a:off x="15234557" y="7390624"/>
            <a:ext cx="3094266" cy="173899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spring</a:t>
            </a:r>
            <a:endParaRPr lang="ru-RU" sz="4800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3010A3E-16DC-4C2C-87E6-12ACF380D4C4}"/>
              </a:ext>
            </a:extLst>
          </p:cNvPr>
          <p:cNvSpPr/>
          <p:nvPr/>
        </p:nvSpPr>
        <p:spPr>
          <a:xfrm>
            <a:off x="10333265" y="5516921"/>
            <a:ext cx="3094266" cy="16818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service</a:t>
            </a:r>
            <a:endParaRPr lang="ru-RU" sz="48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D8E3C8A-7E26-4AD9-9B74-7E0FD3DBAB36}"/>
              </a:ext>
            </a:extLst>
          </p:cNvPr>
          <p:cNvCxnSpPr>
            <a:stCxn id="11" idx="7"/>
            <a:endCxn id="6" idx="2"/>
          </p:cNvCxnSpPr>
          <p:nvPr/>
        </p:nvCxnSpPr>
        <p:spPr>
          <a:xfrm flipV="1">
            <a:off x="12974386" y="4541290"/>
            <a:ext cx="2260171" cy="122193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E12A35F-8AA1-4914-A579-B14E55D77B43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13427531" y="6357842"/>
            <a:ext cx="1807026" cy="285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9268646-8138-4913-A935-A582190958A8}"/>
              </a:ext>
            </a:extLst>
          </p:cNvPr>
          <p:cNvCxnSpPr>
            <a:cxnSpLocks/>
            <a:stCxn id="11" idx="5"/>
            <a:endCxn id="10" idx="2"/>
          </p:cNvCxnSpPr>
          <p:nvPr/>
        </p:nvCxnSpPr>
        <p:spPr>
          <a:xfrm>
            <a:off x="12974386" y="6952463"/>
            <a:ext cx="2260171" cy="130765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20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Gradle API</a:t>
            </a:r>
            <a:endParaRPr lang="ru-RU" dirty="0"/>
          </a:p>
        </p:txBody>
      </p:sp>
      <p:sp>
        <p:nvSpPr>
          <p:cNvPr id="5" name="Текст 212">
            <a:extLst>
              <a:ext uri="{FF2B5EF4-FFF2-40B4-BE49-F238E27FC236}">
                <a16:creationId xmlns:a16="http://schemas.microsoft.com/office/drawing/2014/main" id="{3950C8B0-3BED-41C1-AE7C-75EFE05F0FE9}"/>
              </a:ext>
            </a:extLst>
          </p:cNvPr>
          <p:cNvSpPr txBox="1">
            <a:spLocks/>
          </p:cNvSpPr>
          <p:nvPr/>
        </p:nvSpPr>
        <p:spPr>
          <a:xfrm>
            <a:off x="3468601" y="2465615"/>
            <a:ext cx="13190707" cy="1339715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Project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8DDC2-43A9-48CC-BD7F-5F4B7B09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914" y="4028617"/>
            <a:ext cx="10559200" cy="6167533"/>
          </a:xfrm>
          <a:prstGeom prst="rect">
            <a:avLst/>
          </a:prstGeom>
        </p:spPr>
      </p:pic>
      <p:sp>
        <p:nvSpPr>
          <p:cNvPr id="4" name="Левая фигурная скобка 3">
            <a:extLst>
              <a:ext uri="{FF2B5EF4-FFF2-40B4-BE49-F238E27FC236}">
                <a16:creationId xmlns:a16="http://schemas.microsoft.com/office/drawing/2014/main" id="{30665E4B-DB2D-4E1E-AD0B-699025BBD434}"/>
              </a:ext>
            </a:extLst>
          </p:cNvPr>
          <p:cNvSpPr/>
          <p:nvPr/>
        </p:nvSpPr>
        <p:spPr>
          <a:xfrm>
            <a:off x="7315201" y="3805330"/>
            <a:ext cx="963385" cy="2208896"/>
          </a:xfrm>
          <a:prstGeom prst="leftBrac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212">
            <a:extLst>
              <a:ext uri="{FF2B5EF4-FFF2-40B4-BE49-F238E27FC236}">
                <a16:creationId xmlns:a16="http://schemas.microsoft.com/office/drawing/2014/main" id="{A955B894-47DC-490F-9F2E-879BCD9D87E2}"/>
              </a:ext>
            </a:extLst>
          </p:cNvPr>
          <p:cNvSpPr txBox="1">
            <a:spLocks/>
          </p:cNvSpPr>
          <p:nvPr/>
        </p:nvSpPr>
        <p:spPr>
          <a:xfrm>
            <a:off x="836981" y="4653601"/>
            <a:ext cx="4061592" cy="982888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plugins</a:t>
            </a:r>
            <a:endParaRPr lang="ru-RU" dirty="0"/>
          </a:p>
        </p:txBody>
      </p:sp>
      <p:sp>
        <p:nvSpPr>
          <p:cNvPr id="16" name="Текст 212">
            <a:extLst>
              <a:ext uri="{FF2B5EF4-FFF2-40B4-BE49-F238E27FC236}">
                <a16:creationId xmlns:a16="http://schemas.microsoft.com/office/drawing/2014/main" id="{12D460EB-1EF0-462A-BA60-9720F37E64DF}"/>
              </a:ext>
            </a:extLst>
          </p:cNvPr>
          <p:cNvSpPr txBox="1">
            <a:spLocks/>
          </p:cNvSpPr>
          <p:nvPr/>
        </p:nvSpPr>
        <p:spPr>
          <a:xfrm>
            <a:off x="499523" y="7873547"/>
            <a:ext cx="4061592" cy="982888"/>
          </a:xfrm>
          <a:prstGeom prst="rect">
            <a:avLst/>
          </a:prstGeom>
        </p:spPr>
        <p:txBody>
          <a:bodyPr/>
          <a:lstStyle>
            <a:lvl1pPr marL="377396" indent="-377396" algn="l" defTabSz="1509583" rtl="0" eaLnBrk="1" latinLnBrk="0" hangingPunct="1">
              <a:lnSpc>
                <a:spcPct val="90000"/>
              </a:lnSpc>
              <a:spcBef>
                <a:spcPts val="1651"/>
              </a:spcBef>
              <a:buFont typeface="Arial" panose="020B0604020202020204" pitchFamily="34" charset="0"/>
              <a:buChar char="•"/>
              <a:defRPr sz="46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4400" dirty="0"/>
              <a:t>tasks</a:t>
            </a:r>
            <a:endParaRPr lang="ru-RU" dirty="0"/>
          </a:p>
        </p:txBody>
      </p:sp>
      <p:sp>
        <p:nvSpPr>
          <p:cNvPr id="18" name="Левая фигурная скобка 17">
            <a:extLst>
              <a:ext uri="{FF2B5EF4-FFF2-40B4-BE49-F238E27FC236}">
                <a16:creationId xmlns:a16="http://schemas.microsoft.com/office/drawing/2014/main" id="{84DFE4B7-1CDF-46CB-9028-9988F1DCEFD1}"/>
              </a:ext>
            </a:extLst>
          </p:cNvPr>
          <p:cNvSpPr/>
          <p:nvPr/>
        </p:nvSpPr>
        <p:spPr>
          <a:xfrm>
            <a:off x="7315201" y="6317209"/>
            <a:ext cx="963385" cy="3708534"/>
          </a:xfrm>
          <a:prstGeom prst="leftBrac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78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Task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BFBDE-4B91-4357-883B-905A078E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65" y="3686936"/>
            <a:ext cx="6993603" cy="47678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DFA52A-A7C8-46B3-941F-4F8293FE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635" y="3686936"/>
            <a:ext cx="12016585" cy="45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468602" y="1125900"/>
            <a:ext cx="13190707" cy="1339715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6600" dirty="0"/>
              <a:t>Plugin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083A54-FEED-43FD-9E44-E0772437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71" y="3490248"/>
            <a:ext cx="10763250" cy="26765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4140EC-65A6-4588-B009-8EBEAB96A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71" y="7113302"/>
            <a:ext cx="106489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74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5722</TotalTime>
  <Words>115</Words>
  <Application>Microsoft Office PowerPoint</Application>
  <PresentationFormat>Произвольный</PresentationFormat>
  <Paragraphs>40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440</cp:revision>
  <dcterms:created xsi:type="dcterms:W3CDTF">2020-08-11T16:12:28Z</dcterms:created>
  <dcterms:modified xsi:type="dcterms:W3CDTF">2024-01-30T21:05:24Z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